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4" r:id="rId3"/>
    <p:sldId id="260" r:id="rId4"/>
    <p:sldId id="261" r:id="rId5"/>
    <p:sldId id="262" r:id="rId6"/>
    <p:sldId id="264" r:id="rId7"/>
    <p:sldId id="266" r:id="rId8"/>
    <p:sldId id="268" r:id="rId9"/>
    <p:sldId id="270" r:id="rId10"/>
    <p:sldId id="272" r:id="rId11"/>
    <p:sldId id="273" r:id="rId12"/>
    <p:sldId id="27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пециалист по развитию бизнеса" initials="Спрб" lastIdx="1" clrIdx="0">
    <p:extLst>
      <p:ext uri="{19B8F6BF-5375-455C-9EA6-DF929625EA0E}">
        <p15:presenceInfo xmlns:p15="http://schemas.microsoft.com/office/powerpoint/2012/main" userId="S-1-5-21-28708009-1279521016-2478361267-1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CB"/>
    <a:srgbClr val="C93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97337-7D79-46BD-8952-78E55788C1FC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AE9A1-64FF-4A97-84E3-B810FBC42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0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445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4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07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12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90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3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208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0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085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392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24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AE9A1-64FF-4A97-84E3-B810FBC4249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7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DCD4C-F280-427E-9DCD-D1D33696A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936061-3CFC-42AD-B3F8-0AA709AF5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32192-4566-4FC3-936C-DB66C7D9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0D98CD-2D95-4879-A905-C5A64517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AA6DC8-0700-423A-BB16-6887E8268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82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C6391-B89C-459B-98AF-D6184833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6E3D6C-ECBE-4078-8C9C-FBFCD7219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5CA937-2E2A-456C-A6AA-AF5E37B3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DD7983-B4C8-4FDE-A173-AC7CFA33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0CDFD-60A0-407C-8DB3-06014462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96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AB3034-35AB-483B-A476-F544582E3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DB2B88-7574-42C3-A7FD-6D3D7BF3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29E319-96F3-4FBF-AD31-4C357798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441D32-ED12-4463-B648-122B0B95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05A59-6D3C-4E7B-940E-61668C20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5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DA588-47F2-4BFB-BADE-D6AEDE12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ECC173-8FC4-404E-917D-176BFCC85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3E6548-10E2-4C5F-8BDB-E52A8E8E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77BF6A-9551-4808-A158-D3096E56D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9EDE8B-07F7-43BD-AB33-91B58EB5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7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43E6AC-1815-4EB8-8CB3-BD9DFF43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889428-D964-4CF0-8D74-361DF668A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618FF0-6342-431E-8C12-1EDA4315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86DC4B-CDCB-4752-B069-D7C1CE46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0CB3-4352-4F2A-BA03-700703188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55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1E48F-0AD2-492F-95C9-EB4DCD927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28507-D4A8-4A3E-8047-2927D1010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6715A0-1768-4BA9-B2F9-5A2B2E8B8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F7810D-87C3-4D35-9E7E-1764BEC6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829CE-8BD9-4EC9-8F17-C3C7D5AA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893D76-7585-466E-9ED4-D7A32EA68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849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66282-6488-40EB-B4E2-EDECA2AA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FAF47B-E45E-4CBE-8B58-27AE46F3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A59128-FE23-4104-87DC-31E0D332B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50A5D5-FE8A-4ABF-955B-2853C7088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9FFE09-252F-49A5-B98A-EE1FDD232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0D86CD-8D12-44BA-A7BA-72C4FFE0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30FE8B-2D75-46DC-BD97-F4304E2D3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F6368F-6739-4CF8-AC4A-AC81AF96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93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1326F-5EF2-49A1-9068-4EF753F2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C563A7-7F8A-48DC-A8F4-31BA5FC3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C4A480-D05D-4713-A950-5059679A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95F6D1-6471-447C-803F-1C086E0B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42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6BDECA-CECD-4E1D-8295-E01C48FB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C8189-3384-4DFA-AB08-F87610DFF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AA336-6EBD-4E75-BBA5-E4B2139D8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00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2C46C-0945-4734-A402-2F4215DD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6C5D51-FA21-4BC1-AA3A-A7A6476D8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F9359-8DAB-40B9-86F9-6E64B01D3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F7B29-68ED-4B80-AF30-90AD2B25C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918E6E-5879-43DF-9F5C-D41BCAA8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AB13CE-622C-4708-9A4B-55A81F34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BEC5A-7C40-44B3-8589-BF1FDB667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8318CD-6614-48D6-BEAB-62E321524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0829F1-11BD-44EB-8F65-D4DB1934E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EE777B-057E-4E45-80A8-5D12E78BC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9A0B93-B7D3-4E59-A1D3-FF16CF134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0F8FF8-2DE5-4B07-BA78-178099E2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23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76761-4BE2-48AD-BB8E-31BB8FE1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19268A-6ED3-4CDE-A02F-1354C4949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B68ED0-A408-486E-8B75-7E1239665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6FAB3-BF45-418E-98B5-27F39A259491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387D1-3B6A-4230-822D-31CBD083A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334144-0144-4F6A-9980-95801F519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DFDC-4D26-437F-9A19-3EE90458E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16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3.jpeg"/><Relationship Id="rId5" Type="http://schemas.openxmlformats.org/officeDocument/2006/relationships/image" Target="../media/image2.png"/><Relationship Id="rId10" Type="http://schemas.openxmlformats.org/officeDocument/2006/relationships/image" Target="../media/image42.jpeg"/><Relationship Id="rId4" Type="http://schemas.openxmlformats.org/officeDocument/2006/relationships/image" Target="../media/image10.pn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6.jpeg"/><Relationship Id="rId4" Type="http://schemas.openxmlformats.org/officeDocument/2006/relationships/image" Target="../media/image10.pn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image" Target="../media/image9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jpg"/><Relationship Id="rId5" Type="http://schemas.openxmlformats.org/officeDocument/2006/relationships/image" Target="../media/image11.png"/><Relationship Id="rId10" Type="http://schemas.openxmlformats.org/officeDocument/2006/relationships/image" Target="../media/image14.jp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openxmlformats.org/officeDocument/2006/relationships/image" Target="../media/image18.jp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jp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1.jp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4.png"/><Relationship Id="rId1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7.jpg"/><Relationship Id="rId5" Type="http://schemas.openxmlformats.org/officeDocument/2006/relationships/image" Target="../media/image13.png"/><Relationship Id="rId10" Type="http://schemas.openxmlformats.org/officeDocument/2006/relationships/image" Target="../media/image26.jpeg"/><Relationship Id="rId4" Type="http://schemas.openxmlformats.org/officeDocument/2006/relationships/image" Target="../media/image10.pn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6.jpeg"/><Relationship Id="rId5" Type="http://schemas.openxmlformats.org/officeDocument/2006/relationships/image" Target="../media/image2.png"/><Relationship Id="rId10" Type="http://schemas.openxmlformats.org/officeDocument/2006/relationships/image" Target="../media/image35.jpeg"/><Relationship Id="rId4" Type="http://schemas.openxmlformats.org/officeDocument/2006/relationships/image" Target="../media/image10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9.jpeg"/><Relationship Id="rId4" Type="http://schemas.openxmlformats.org/officeDocument/2006/relationships/image" Target="../media/image10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3154" y="832981"/>
            <a:ext cx="9065692" cy="141626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83CB"/>
                </a:solidFill>
                <a:latin typeface="Montserrat SemiBold" panose="00000700000000000000" pitchFamily="2" charset="-52"/>
              </a:rPr>
              <a:t>Объекты публичной собственности Смоленской области </a:t>
            </a:r>
            <a:br>
              <a:rPr lang="ru-RU" sz="3600" dirty="0">
                <a:solidFill>
                  <a:srgbClr val="0083CB"/>
                </a:solidFill>
                <a:latin typeface="Montserrat SemiBold" panose="00000700000000000000" pitchFamily="2" charset="-52"/>
              </a:rPr>
            </a:br>
            <a:r>
              <a:rPr lang="ru-RU" sz="3600" dirty="0">
                <a:solidFill>
                  <a:srgbClr val="0083CB"/>
                </a:solidFill>
                <a:latin typeface="Montserrat SemiBold" panose="00000700000000000000" pitchFamily="2" charset="-52"/>
              </a:rPr>
              <a:t>(</a:t>
            </a:r>
            <a:r>
              <a:rPr lang="en-US" sz="3600" dirty="0">
                <a:solidFill>
                  <a:srgbClr val="0083CB"/>
                </a:solidFill>
                <a:latin typeface="Montserrat SemiBold" panose="00000700000000000000" pitchFamily="2" charset="-52"/>
              </a:rPr>
              <a:t>Road Show</a:t>
            </a:r>
            <a:r>
              <a:rPr lang="ru-RU" sz="3600" dirty="0">
                <a:solidFill>
                  <a:srgbClr val="0083CB"/>
                </a:solidFill>
                <a:latin typeface="Montserrat SemiBold" panose="00000700000000000000" pitchFamily="2" charset="-52"/>
              </a:rPr>
              <a:t>)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6" y="5791450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19" y="5666327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24" y="5796194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739817" y="6048325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BD637-609A-47C0-B0D1-893A4A93F664}"/>
              </a:ext>
            </a:extLst>
          </p:cNvPr>
          <p:cNvSpPr txBox="1"/>
          <p:nvPr/>
        </p:nvSpPr>
        <p:spPr>
          <a:xfrm>
            <a:off x="2366045" y="3082231"/>
            <a:ext cx="7459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93E32"/>
                </a:solidFill>
                <a:latin typeface="Montserrat SemiBold" panose="00000700000000000000" pitchFamily="2" charset="-52"/>
              </a:rPr>
              <a:t>Имущественная поддержка субъектов МСП </a:t>
            </a:r>
            <a:br>
              <a:rPr lang="ru-RU" sz="2400" dirty="0">
                <a:solidFill>
                  <a:srgbClr val="C93E32"/>
                </a:solidFill>
                <a:latin typeface="Montserrat SemiBold" panose="00000700000000000000" pitchFamily="2" charset="-52"/>
              </a:rPr>
            </a:br>
            <a:r>
              <a:rPr lang="ru-RU" sz="2400" dirty="0">
                <a:solidFill>
                  <a:srgbClr val="C93E32"/>
                </a:solidFill>
                <a:latin typeface="Montserrat SemiBold" panose="00000700000000000000" pitchFamily="2" charset="-52"/>
              </a:rPr>
              <a:t>и самозанятых граждан </a:t>
            </a:r>
            <a:endParaRPr lang="ru-RU" sz="2400" dirty="0">
              <a:solidFill>
                <a:srgbClr val="C93E3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15D1F6-E729-4713-B45A-27C5FEAFF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5519" cy="158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2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245975"/>
            <a:ext cx="9641305" cy="77002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Предложения для субъектов МСП 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и самозанятых граждан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39CF69-E5CD-49E6-BB81-2F70C4C0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7963" y="1159952"/>
            <a:ext cx="4551155" cy="19704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93E32"/>
                </a:solidFill>
                <a:latin typeface="Montserrat" panose="00000500000000000000" pitchFamily="2" charset="-52"/>
              </a:rPr>
              <a:t>АРЕНДА: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Нежилое помещение.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г. Смоленск, ул. Докучаева, д. 4, площадью 133,7 </a:t>
            </a:r>
            <a:r>
              <a:rPr lang="ru-RU" sz="1600" dirty="0" err="1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Подвал (кадастровый номер 67:27:0031924:533).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03600-00EA-4B32-BC17-3E48D5F6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67" y="2044030"/>
            <a:ext cx="539196" cy="49126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1" y="144869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049" y="4693942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13" y="5881825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961006" y="6189044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038331-51B2-4D9F-A3AA-E0220984DE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9" y="3646222"/>
            <a:ext cx="2224352" cy="29658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EA6AF2-FCC5-4FFB-BA1D-9777443A5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76" y="3646221"/>
            <a:ext cx="2224352" cy="29658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D857D4-726C-40BC-952C-4DCAC6119E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14" y="3640823"/>
            <a:ext cx="2233849" cy="29784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F2EDA8-86BB-41D9-8CBB-A814BCFD7A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8" b="36864"/>
          <a:stretch/>
        </p:blipFill>
        <p:spPr>
          <a:xfrm>
            <a:off x="471810" y="1107821"/>
            <a:ext cx="4423961" cy="24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2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245975"/>
            <a:ext cx="9641305" cy="77002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Предложения для субъектов МСП 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и самозанятых граждан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39CF69-E5CD-49E6-BB81-2F70C4C0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5444" y="1178847"/>
            <a:ext cx="4551155" cy="1970422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C93E32"/>
                </a:solidFill>
                <a:latin typeface="Montserrat" panose="00000500000000000000" pitchFamily="2" charset="-52"/>
              </a:rPr>
              <a:t>АРЕНДА: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Нежилое помещение. г. Смоленск, ул. Беляева, д. 8, площадью 67,3 </a:t>
            </a:r>
            <a:r>
              <a:rPr lang="ru-RU" sz="1600" dirty="0" err="1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2 этаж (кадастровый номер 67:27:0013022:267).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Нежилое помещение - г. Смоленск, ул. Беляева, д. 8, площадью 74,4 </a:t>
            </a:r>
            <a:r>
              <a:rPr lang="ru-RU" sz="1600" dirty="0" err="1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2 этаж (кадастровый номер 67:27:0013022:266).</a:t>
            </a:r>
          </a:p>
          <a:p>
            <a:pPr algn="l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03600-00EA-4B32-BC17-3E48D5F6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64" y="2142908"/>
            <a:ext cx="539196" cy="49126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1" y="144869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049" y="4693942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13" y="5881825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961006" y="6189044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58ED74-09F9-4334-828A-53234E5C20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8" y="1491076"/>
            <a:ext cx="3514874" cy="46864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9F457-B2A3-4399-8997-AFA6B9613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89" y="1502544"/>
            <a:ext cx="3514874" cy="46864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E08D8D-752A-42E1-A984-27CBAB226B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88" y="3122482"/>
            <a:ext cx="2291320" cy="305509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51045C8-835B-41AB-861D-B05C50AC7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50" y="1051432"/>
            <a:ext cx="539196" cy="49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3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1"/>
            <a:ext cx="12192000" cy="685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6" y="5791450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19" y="5666327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24" y="5796194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739817" y="6048325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BD637-609A-47C0-B0D1-893A4A93F664}"/>
              </a:ext>
            </a:extLst>
          </p:cNvPr>
          <p:cNvSpPr txBox="1"/>
          <p:nvPr/>
        </p:nvSpPr>
        <p:spPr>
          <a:xfrm>
            <a:off x="1585519" y="1414012"/>
            <a:ext cx="528191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u="sng" dirty="0">
                <a:solidFill>
                  <a:srgbClr val="C93E32"/>
                </a:solidFill>
                <a:latin typeface="Montserrat SemiBold" panose="00000700000000000000" pitchFamily="2" charset="-52"/>
              </a:rPr>
              <a:t>Отдел безвозмездного пользования и арендных отношений </a:t>
            </a:r>
            <a:r>
              <a:rPr lang="ru-RU" sz="2000" dirty="0">
                <a:solidFill>
                  <a:srgbClr val="C93E32"/>
                </a:solidFill>
                <a:latin typeface="Montserrat SemiBold" panose="00000700000000000000" pitchFamily="2" charset="-52"/>
              </a:rPr>
              <a:t>Департамента имущественных и земельных отношений Смоленской области </a:t>
            </a:r>
          </a:p>
          <a:p>
            <a:endParaRPr lang="ru-RU" sz="2000" dirty="0">
              <a:solidFill>
                <a:srgbClr val="C93E32"/>
              </a:solidFill>
              <a:latin typeface="Montserrat SemiBold" panose="000007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93E32"/>
                </a:solidFill>
                <a:latin typeface="Montserrat SemiBold" panose="00000700000000000000" pitchFamily="2" charset="-52"/>
              </a:rPr>
              <a:t>Начальник отдела - </a:t>
            </a:r>
            <a:r>
              <a:rPr lang="ru-RU" sz="2000" i="1" dirty="0" err="1">
                <a:solidFill>
                  <a:srgbClr val="C93E32"/>
                </a:solidFill>
                <a:latin typeface="Montserrat SemiBold" panose="00000700000000000000" pitchFamily="2" charset="-52"/>
              </a:rPr>
              <a:t>Орбидан</a:t>
            </a:r>
            <a:r>
              <a:rPr lang="ru-RU" sz="2000" i="1" dirty="0">
                <a:solidFill>
                  <a:srgbClr val="C93E32"/>
                </a:solidFill>
                <a:latin typeface="Montserrat SemiBold" panose="00000700000000000000" pitchFamily="2" charset="-52"/>
              </a:rPr>
              <a:t> Виталий Алексеевич</a:t>
            </a:r>
            <a:r>
              <a:rPr lang="ru-RU" sz="2000" dirty="0">
                <a:solidFill>
                  <a:srgbClr val="C93E32"/>
                </a:solidFill>
                <a:latin typeface="Montserrat SemiBold" panose="00000700000000000000" pitchFamily="2" charset="-52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93E32"/>
                </a:solidFill>
                <a:latin typeface="Montserrat SemiBold" panose="00000700000000000000" pitchFamily="2" charset="-52"/>
              </a:rPr>
              <a:t>Телефон: </a:t>
            </a:r>
            <a:r>
              <a:rPr lang="ru-RU" sz="2000" dirty="0">
                <a:solidFill>
                  <a:srgbClr val="0083CB"/>
                </a:solidFill>
                <a:latin typeface="Montserrat SemiBold" panose="00000700000000000000" pitchFamily="2" charset="-52"/>
              </a:rPr>
              <a:t>(4812) 20-59-13</a:t>
            </a:r>
          </a:p>
          <a:p>
            <a:endParaRPr lang="ru-RU" sz="2400" dirty="0">
              <a:solidFill>
                <a:srgbClr val="C93E32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15D1F6-E729-4713-B45A-27C5FEAFF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5519" cy="158551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A9F6F8-6F1F-45E4-B318-722B1D748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654" y="627413"/>
            <a:ext cx="4776132" cy="463156"/>
          </a:xfrm>
        </p:spPr>
        <p:txBody>
          <a:bodyPr>
            <a:noAutofit/>
          </a:bodyPr>
          <a:lstStyle/>
          <a:p>
            <a:r>
              <a:rPr lang="ru-RU" sz="3600" dirty="0">
                <a:latin typeface="Montserrat SemiBold" panose="00000700000000000000" pitchFamily="2" charset="-52"/>
              </a:rPr>
              <a:t>Контакты: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6EC08-51AD-4FBD-A76E-AB3F5062DF0F}"/>
              </a:ext>
            </a:extLst>
          </p:cNvPr>
          <p:cNvSpPr txBox="1"/>
          <p:nvPr/>
        </p:nvSpPr>
        <p:spPr>
          <a:xfrm>
            <a:off x="7098858" y="1023575"/>
            <a:ext cx="52819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C93E32"/>
              </a:solidFill>
              <a:latin typeface="Montserrat SemiBold" panose="000007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u="sng" dirty="0">
                <a:solidFill>
                  <a:srgbClr val="C93E32"/>
                </a:solidFill>
                <a:latin typeface="Montserrat SemiBold" panose="00000700000000000000" pitchFamily="2" charset="-52"/>
              </a:rPr>
              <a:t>Отдел муниципального имущества</a:t>
            </a:r>
            <a:r>
              <a:rPr lang="ru-RU" sz="2000" dirty="0">
                <a:solidFill>
                  <a:srgbClr val="C93E32"/>
                </a:solidFill>
                <a:latin typeface="Montserrat SemiBold" panose="00000700000000000000" pitchFamily="2" charset="-52"/>
              </a:rPr>
              <a:t> Управления имущественных, земельных и жилищных отношений администрации города Смоленска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C93E32"/>
              </a:solidFill>
              <a:latin typeface="Montserrat SemiBold" panose="000007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93E32"/>
                </a:solidFill>
                <a:latin typeface="Montserrat SemiBold" panose="00000700000000000000" pitchFamily="2" charset="-52"/>
              </a:rPr>
              <a:t>Главный специалист  отдела - </a:t>
            </a:r>
            <a:r>
              <a:rPr lang="ru-RU" sz="2000" i="1" dirty="0" err="1">
                <a:solidFill>
                  <a:srgbClr val="C93E32"/>
                </a:solidFill>
                <a:latin typeface="Montserrat SemiBold" panose="00000700000000000000" pitchFamily="2" charset="-52"/>
              </a:rPr>
              <a:t>Повелковская</a:t>
            </a:r>
            <a:r>
              <a:rPr lang="ru-RU" sz="2000" i="1" dirty="0">
                <a:solidFill>
                  <a:srgbClr val="C93E32"/>
                </a:solidFill>
                <a:latin typeface="Montserrat SemiBold" panose="00000700000000000000" pitchFamily="2" charset="-52"/>
              </a:rPr>
              <a:t> Оксана Николаевна</a:t>
            </a:r>
            <a:r>
              <a:rPr lang="ru-RU" sz="2000" dirty="0">
                <a:solidFill>
                  <a:srgbClr val="C93E32"/>
                </a:solidFill>
                <a:latin typeface="Montserrat SemiBold" panose="00000700000000000000" pitchFamily="2" charset="-5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93E32"/>
                </a:solidFill>
                <a:latin typeface="Montserrat SemiBold" panose="00000700000000000000" pitchFamily="2" charset="-52"/>
              </a:rPr>
              <a:t>Телефон: </a:t>
            </a:r>
            <a:r>
              <a:rPr lang="ru-RU" sz="2000" dirty="0">
                <a:solidFill>
                  <a:srgbClr val="0083CB"/>
                </a:solidFill>
                <a:latin typeface="Montserrat SemiBold" panose="00000700000000000000" pitchFamily="2" charset="-52"/>
              </a:rPr>
              <a:t>(4812) 35-09-32</a:t>
            </a:r>
            <a:endParaRPr lang="ru-RU" sz="2000" dirty="0">
              <a:solidFill>
                <a:srgbClr val="008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90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245975"/>
            <a:ext cx="9641305" cy="77002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Предложения для субъектов МСП 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и самозанятых граждан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39CF69-E5CD-49E6-BB81-2F70C4C0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3634" y="1036818"/>
            <a:ext cx="3931045" cy="4439957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C93E32"/>
                </a:solidFill>
                <a:latin typeface="Montserrat" panose="00000500000000000000" pitchFamily="2" charset="-52"/>
              </a:rPr>
              <a:t>АРЕНДА: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г. Смоленск, ул. Черняховского,  д. 29. (физкультурно-оздоровительный комплекс)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Балансодержатель: СОГАУ «Дворец спорта «Юбилейный».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Тип: нежилое.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Назначение (цель использования): физкультурно-оздоровительная деятельность.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таж 2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Площадь: 338,3 м</a:t>
            </a:r>
            <a:r>
              <a:rPr lang="ru-RU" sz="1600" baseline="300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Высота потолков: 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2,4 - 2,61 м. 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1A2AD9-DA03-41C3-AEA7-820EBFB68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2" y="1235435"/>
            <a:ext cx="3567996" cy="2379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8CE3C4-9997-452C-B68D-13621FFE7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638" y="4171780"/>
            <a:ext cx="3659653" cy="2440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78F296-BEC0-4DE5-BFC8-B2C95E3D9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56" y="1897212"/>
            <a:ext cx="3114735" cy="20768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AF148F-8949-4565-BDF1-F4C9BB0ED2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2" y="3813181"/>
            <a:ext cx="3058537" cy="2803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03600-00EA-4B32-BC17-3E48D5F67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250" y="1479986"/>
            <a:ext cx="539196" cy="4912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C9CECC-C11D-41F6-8E84-814F82B906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2443907"/>
            <a:ext cx="577782" cy="57778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EEE3F77-FBED-4134-953E-2C9149FC42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08" y="3393690"/>
            <a:ext cx="523880" cy="534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692C8F-4B13-4FF8-BF97-B5E4A3B08A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93" y="4722738"/>
            <a:ext cx="500606" cy="3996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1" y="144869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5770787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13" y="5881825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961006" y="6189044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671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245975"/>
            <a:ext cx="9641305" cy="77002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Предложения для субъектов МСП 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и самозанятых граждан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39CF69-E5CD-49E6-BB81-2F70C4C0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7739" y="1117102"/>
            <a:ext cx="3934261" cy="439817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C93E32"/>
                </a:solidFill>
                <a:latin typeface="Montserrat" panose="00000500000000000000" pitchFamily="2" charset="-52"/>
              </a:rPr>
              <a:t>АРЕНДА: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г. Смоленск, ул. Черняховского,  д. 29. (физкультурно-оздоровительный комплекс)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Балансодержатель: СОГАУ «Дворец спорта «Юбилейный».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Тип: нежилое.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Назначение (цель использования): для организации точки питания.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таж </a:t>
            </a: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Площадь: </a:t>
            </a: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м</a:t>
            </a:r>
            <a:r>
              <a:rPr lang="ru-RU" sz="1600" baseline="300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Высота потолков: 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2,63 м. 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03600-00EA-4B32-BC17-3E48D5F6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250" y="1479986"/>
            <a:ext cx="539196" cy="4912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C9CECC-C11D-41F6-8E84-814F82B90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2443907"/>
            <a:ext cx="577782" cy="5777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692C8F-4B13-4FF8-BF97-B5E4A3B08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93" y="4722738"/>
            <a:ext cx="500606" cy="3996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1" y="144869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5770787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13" y="5881825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961006" y="6189044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67C084-040E-4D0B-8459-23FD493C33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0" y="4183792"/>
            <a:ext cx="3641638" cy="2428233"/>
          </a:xfrm>
          <a:prstGeom prst="rect">
            <a:avLst/>
          </a:prstGeom>
        </p:spPr>
      </p:pic>
      <p:pic>
        <p:nvPicPr>
          <p:cNvPr id="18" name="Объект 5">
            <a:extLst>
              <a:ext uri="{FF2B5EF4-FFF2-40B4-BE49-F238E27FC236}">
                <a16:creationId xmlns:a16="http://schemas.microsoft.com/office/drawing/2014/main" id="{13DB8BE4-5C9E-4F03-A7C7-1BD828439E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8" y="1754517"/>
            <a:ext cx="3274310" cy="21833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C6A5F9-1573-4F06-A029-1196955E82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02" y="1930039"/>
            <a:ext cx="3274310" cy="21832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688278-619C-4A79-99FC-B352CDBAC9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401" y="3345994"/>
            <a:ext cx="678895" cy="678895"/>
          </a:xfrm>
          <a:prstGeom prst="rect">
            <a:avLst/>
          </a:prstGeom>
        </p:spPr>
      </p:pic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3405B8D3-B673-459F-AF0C-8686921C09F8}"/>
              </a:ext>
            </a:extLst>
          </p:cNvPr>
          <p:cNvSpPr txBox="1">
            <a:spLocks/>
          </p:cNvSpPr>
          <p:nvPr/>
        </p:nvSpPr>
        <p:spPr>
          <a:xfrm>
            <a:off x="4546690" y="4499604"/>
            <a:ext cx="3396880" cy="2661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Техническое обустройство:</a:t>
            </a:r>
          </a:p>
          <a:p>
            <a:pPr algn="l">
              <a:lnSpc>
                <a:spcPct val="80000"/>
              </a:lnSpc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горячее/холодное водоснабжение;</a:t>
            </a:r>
          </a:p>
          <a:p>
            <a:pPr algn="l">
              <a:lnSpc>
                <a:spcPct val="80000"/>
              </a:lnSpc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канализация;</a:t>
            </a:r>
          </a:p>
          <a:p>
            <a:pPr algn="l">
              <a:lnSpc>
                <a:spcPct val="80000"/>
              </a:lnSpc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отопление;</a:t>
            </a:r>
          </a:p>
          <a:p>
            <a:pPr algn="l">
              <a:lnSpc>
                <a:spcPct val="80000"/>
              </a:lnSpc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наличие оборудования: 41 позиция кухонного оборудования.</a:t>
            </a:r>
          </a:p>
          <a:p>
            <a:pPr algn="l">
              <a:lnSpc>
                <a:spcPct val="110000"/>
              </a:lnSpc>
            </a:pPr>
            <a:endParaRPr lang="ru-RU" sz="1600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endParaRPr lang="ru-RU" sz="1600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74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245975"/>
            <a:ext cx="9641305" cy="77002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Предложения для субъектов МСП 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и самозанятых граждан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39CF69-E5CD-49E6-BB81-2F70C4C0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7739" y="1117102"/>
            <a:ext cx="3934261" cy="4840138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C93E32"/>
                </a:solidFill>
                <a:latin typeface="Montserrat" panose="00000500000000000000" pitchFamily="2" charset="-52"/>
              </a:rPr>
              <a:t>АРЕНДА: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г. Духовщина, ул. К. Либкнехта, д.53/73 (здание станции технического обслуживания).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Балансодержатель: государственная казна Смоленской области.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Тип: нежилое.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Назначение (цель использования): станция технического обслуживания.</a:t>
            </a:r>
            <a:endParaRPr lang="en-US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таж </a:t>
            </a: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Площадь: 498,</a:t>
            </a:r>
            <a:r>
              <a:rPr lang="en-US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м</a:t>
            </a:r>
            <a:r>
              <a:rPr lang="ru-RU" sz="1600" baseline="300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Высота потолков: </a:t>
            </a:r>
            <a:r>
              <a:rPr lang="en-US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м.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тены металлические по металлическому каркасу, полы асфальтовые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03600-00EA-4B32-BC17-3E48D5F6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250" y="1479986"/>
            <a:ext cx="539196" cy="4912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C9CECC-C11D-41F6-8E84-814F82B90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2443907"/>
            <a:ext cx="577782" cy="5777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692C8F-4B13-4FF8-BF97-B5E4A3B08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93" y="4722738"/>
            <a:ext cx="500606" cy="3996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1" y="144869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5770787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13" y="5881825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961006" y="6189044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36F889-1EC7-4228-BCE5-C1179B711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1" y="1376155"/>
            <a:ext cx="3463157" cy="39463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C63322-FC16-481C-9067-798425DA1B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65" y="1935437"/>
            <a:ext cx="3644994" cy="39463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0C8EE5-F649-4A71-AB5E-D3A6E4A0A0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78" y="3277853"/>
            <a:ext cx="518635" cy="5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245975"/>
            <a:ext cx="9641305" cy="77002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Предложения для субъектов МСП 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и самозанятых граждан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39CF69-E5CD-49E6-BB81-2F70C4C0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7739" y="1117102"/>
            <a:ext cx="3934261" cy="4840138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C93E32"/>
                </a:solidFill>
                <a:latin typeface="Montserrat" panose="00000500000000000000" pitchFamily="2" charset="-52"/>
              </a:rPr>
              <a:t>АРЕНДА: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г. Смоленск, шоссе Краснинское, д. 25.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Балансодержатель: Областное государственное унитарное предприятие внутриобластных междугородных автобусных перевозок.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Тип: нежилое.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Назначение (цель использования): ремонт, ТО транспортных средств.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таж </a:t>
            </a: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Площадь: 99,0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ru-RU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98,0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м</a:t>
            </a:r>
            <a:r>
              <a:rPr lang="ru-RU" sz="1600" baseline="300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Высота потолков: </a:t>
            </a:r>
            <a:r>
              <a:rPr lang="en-US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м.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Отопление, свет.</a:t>
            </a: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03600-00EA-4B32-BC17-3E48D5F6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250" y="1479986"/>
            <a:ext cx="539196" cy="4912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C9CECC-C11D-41F6-8E84-814F82B90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2319721"/>
            <a:ext cx="577782" cy="5777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692C8F-4B13-4FF8-BF97-B5E4A3B08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93" y="4722738"/>
            <a:ext cx="500606" cy="3996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1" y="144869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5770787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13" y="5881825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961006" y="6189044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0C8EE5-F649-4A71-AB5E-D3A6E4A0A0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78" y="3277853"/>
            <a:ext cx="518635" cy="5186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0CF0EE-3A6C-4C61-AFA6-A9830EFB09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82" y="3972647"/>
            <a:ext cx="2363086" cy="26535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51F0B7-2DB2-4128-9CBB-D4267EC819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4"/>
          <a:stretch/>
        </p:blipFill>
        <p:spPr>
          <a:xfrm>
            <a:off x="1674510" y="3721570"/>
            <a:ext cx="2350126" cy="29046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6F493E-39DC-4D62-BD4F-4EBA5169D5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4"/>
          <a:stretch/>
        </p:blipFill>
        <p:spPr>
          <a:xfrm>
            <a:off x="1674510" y="1041162"/>
            <a:ext cx="2350126" cy="26019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F8102C-52B1-41A6-B106-5C7633476D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10" y="1041162"/>
            <a:ext cx="2363085" cy="29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2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245975"/>
            <a:ext cx="9641305" cy="77002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Предложения для субъектов МСП 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и самозанятых граждан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39CF69-E5CD-49E6-BB81-2F70C4C0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7740" y="1102931"/>
            <a:ext cx="3713072" cy="442188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93E32"/>
                </a:solidFill>
                <a:latin typeface="Montserrat" panose="00000500000000000000" pitchFamily="2" charset="-52"/>
              </a:rPr>
              <a:t>АРЕНДА: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Смоленский район, д. </a:t>
            </a:r>
            <a:r>
              <a:rPr lang="ru-RU" sz="1600" dirty="0" err="1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Стабна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, ул. Больничная, д. 6 (здание неврологического отделения).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адастровый номер: 67:18:1850301:15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Площадь: 233 м</a:t>
            </a:r>
            <a:r>
              <a:rPr lang="ru-RU" sz="1600" baseline="300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Расположено на земельном участке площадью 10 391 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600" baseline="300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 кадастровым номером 67:18:1850301:12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03600-00EA-4B32-BC17-3E48D5F6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44" y="1627660"/>
            <a:ext cx="539196" cy="49126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692C8F-4B13-4FF8-BF97-B5E4A3B08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34" y="3114045"/>
            <a:ext cx="500606" cy="3996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1" y="144869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5770787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13" y="5881825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961006" y="6189044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7EE24-3CA5-4559-99C8-A1B77451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6" y="3792607"/>
            <a:ext cx="3976381" cy="29822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67F8F-7835-4230-A254-4B014ACEDE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25" y="3792606"/>
            <a:ext cx="2638078" cy="29822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C89114-41AD-4A99-9A88-386F490397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62" y="1133355"/>
            <a:ext cx="3238541" cy="25699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5F1F8B-F8BE-41F8-B6C1-301A70DD8F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6" y="1133355"/>
            <a:ext cx="3409394" cy="25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245975"/>
            <a:ext cx="9641305" cy="77002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Предложения для субъектов МСП 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и самозанятых граждан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39CF69-E5CD-49E6-BB81-2F70C4C0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7739" y="844015"/>
            <a:ext cx="3934261" cy="5191419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C93E32"/>
                </a:solidFill>
                <a:latin typeface="Montserrat" panose="00000500000000000000" pitchFamily="2" charset="-52"/>
              </a:rPr>
              <a:t>АРЕНДА: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Комплекс зданий СОГБУ «</a:t>
            </a:r>
            <a:r>
              <a:rPr lang="ru-RU" sz="1600" dirty="0" err="1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Холмовской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дом-интернат для престарелых и инвалидов», находится в оперативном управлении учреждения, учреждением не используется.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комплекс входит: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административное здания площадью 209,8 кв. м с кадастровым номером 67:05:1190106:143,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здание кухни площадью 63,7 кв. м с кадастровым номером 67:05:1190106:145,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здание котельной площадью 55,3 кв. м   с кадастровым номером 67:05:1190106:142,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здание стационара площадью 389,6 кв. м с кадастровым номером 67:05:1190106:144,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- здание амбулатории площадью 140,3 кв. м с кадастровым номером 67:05:1190106:141, 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расположенные на земельном участке площадью 10 077 кв. м с кадастровым номером 67:05:1190106:75 категории  - земли населенных пунктов, с видом разрешенного использования «под общественную застройку» по адресу: Смоленская область, Демидовский район,  пос. Пржевальское, ул. Больничная.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03600-00EA-4B32-BC17-3E48D5F6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1261971"/>
            <a:ext cx="539196" cy="4912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C9CECC-C11D-41F6-8E84-814F82B90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2335662"/>
            <a:ext cx="577782" cy="577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1" y="144869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57" y="5770787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13" y="5881825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961006" y="6189044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25CD4E-8DE0-4399-9EB0-AFAEB5DC784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3" y="1052317"/>
            <a:ext cx="3408859" cy="305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6B01CB-E529-4D83-9D69-24393E367076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0" y="1052317"/>
            <a:ext cx="3056892" cy="244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8F8A369-9504-40FB-BA16-F28AA72B25E2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0" y="3622959"/>
            <a:ext cx="3056892" cy="300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45AEF6-2931-450A-9B17-3EC629602EBB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6" y="4167816"/>
            <a:ext cx="3408859" cy="245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60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245975"/>
            <a:ext cx="9641305" cy="77002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Предложения для субъектов МСП 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и самозанятых граждан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39CF69-E5CD-49E6-BB81-2F70C4C0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9629" y="1171076"/>
            <a:ext cx="4551155" cy="19704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93E32"/>
                </a:solidFill>
                <a:latin typeface="Montserrat" panose="00000500000000000000" pitchFamily="2" charset="-52"/>
              </a:rPr>
              <a:t>АРЕНДА: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Нежилое помещение.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г. Смоленск, п. </a:t>
            </a:r>
            <a:r>
              <a:rPr lang="ru-RU" sz="1600" dirty="0" err="1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Пронино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, д. 7, площадью 182,5 </a:t>
            </a:r>
            <a:r>
              <a:rPr lang="ru-RU" sz="1600" dirty="0" err="1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1 этаж (кадастровый номер 67:27:0010604:5).</a:t>
            </a:r>
          </a:p>
          <a:p>
            <a:pPr algn="l">
              <a:lnSpc>
                <a:spcPct val="110000"/>
              </a:lnSpc>
            </a:pPr>
            <a:endParaRPr lang="ru-RU" sz="16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03600-00EA-4B32-BC17-3E48D5F6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33" y="2215010"/>
            <a:ext cx="539196" cy="49126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1" y="144869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049" y="4693942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13" y="5881825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961006" y="6189044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24AC5B-B104-4DD5-9288-0F05BD8FA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33" y="3163205"/>
            <a:ext cx="2589911" cy="34532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8E057D-794A-4515-9171-E5020C784C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2" y="3163205"/>
            <a:ext cx="2597243" cy="34629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907E16-1DE9-47FB-A912-5CD0BF3691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7"/>
          <a:stretch/>
        </p:blipFill>
        <p:spPr>
          <a:xfrm>
            <a:off x="334162" y="1186031"/>
            <a:ext cx="3347000" cy="18549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648F04-4801-40B1-8BBE-AC0C33FCEC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3"/>
          <a:stretch/>
        </p:blipFill>
        <p:spPr>
          <a:xfrm>
            <a:off x="5729629" y="3163205"/>
            <a:ext cx="4311993" cy="34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7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DE411-47F3-4F86-99B8-03C689B3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2F75-06FE-44B5-8F09-ACDC6F032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625" y="245975"/>
            <a:ext cx="9641305" cy="77002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Предложения для субъектов МСП </a:t>
            </a:r>
            <a:br>
              <a:rPr lang="ru-RU" sz="2800" dirty="0">
                <a:latin typeface="Montserrat" panose="00000500000000000000" pitchFamily="2" charset="-52"/>
              </a:rPr>
            </a:br>
            <a:r>
              <a:rPr lang="ru-RU" sz="2800" dirty="0">
                <a:latin typeface="Montserrat" panose="00000500000000000000" pitchFamily="2" charset="-52"/>
              </a:rPr>
              <a:t>и самозанятых граждан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39CF69-E5CD-49E6-BB81-2F70C4C0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9656" y="1093535"/>
            <a:ext cx="4551155" cy="19704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93E32"/>
                </a:solidFill>
                <a:latin typeface="Montserrat" panose="00000500000000000000" pitchFamily="2" charset="-52"/>
              </a:rPr>
              <a:t>АРЕНДА: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Нежилое помещение.</a:t>
            </a:r>
          </a:p>
          <a:p>
            <a:pPr algn="l">
              <a:lnSpc>
                <a:spcPct val="110000"/>
              </a:lnSpc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г. Смоленск, ул. Островского, д. 2, площадью 225,7 </a:t>
            </a:r>
            <a:r>
              <a:rPr lang="ru-RU" sz="1600" dirty="0" err="1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Цокольный этаж (кадастровый номер 67:27:0013903:566).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1603600-00EA-4B32-BC17-3E48D5F6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60" y="2061866"/>
            <a:ext cx="539196" cy="49126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7EF157-1ED2-4539-8CAA-3A0EBA0BB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1" y="144869"/>
            <a:ext cx="1907352" cy="7951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77F72D-A2D2-47DD-8C29-2B3AD8ED6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049" y="4693942"/>
            <a:ext cx="1591762" cy="10041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0E3FBCE-CA6E-46DB-9548-E2CD9A8BA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013" y="5881825"/>
            <a:ext cx="656798" cy="744371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id="{2E14D783-4629-4625-AD9F-500A056C5147}"/>
              </a:ext>
            </a:extLst>
          </p:cNvPr>
          <p:cNvSpPr txBox="1">
            <a:spLocks/>
          </p:cNvSpPr>
          <p:nvPr/>
        </p:nvSpPr>
        <p:spPr>
          <a:xfrm>
            <a:off x="9961006" y="6189044"/>
            <a:ext cx="1353007" cy="42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смоленской области</a:t>
            </a: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206A2B-E00A-42F5-82DD-330004B37F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 b="17580"/>
          <a:stretch/>
        </p:blipFill>
        <p:spPr>
          <a:xfrm>
            <a:off x="1381327" y="999200"/>
            <a:ext cx="3894358" cy="21579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C8940A-5FE9-4351-883A-82EF308CE9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71" y="3216285"/>
            <a:ext cx="2695189" cy="35935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AE776B-E4F0-499D-921E-35122DF965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27" y="3216284"/>
            <a:ext cx="2695189" cy="35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658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781</Words>
  <Application>Microsoft Office PowerPoint</Application>
  <PresentationFormat>Широкоэкранный</PresentationFormat>
  <Paragraphs>264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Montserrat SemiBold</vt:lpstr>
      <vt:lpstr>Times New Roman</vt:lpstr>
      <vt:lpstr>Тема Office</vt:lpstr>
      <vt:lpstr>Объекты публичной собственности Смоленской области  (Road Show)</vt:lpstr>
      <vt:lpstr>Предложения для субъектов МСП  и самозанятых граждан</vt:lpstr>
      <vt:lpstr>Предложения для субъектов МСП  и самозанятых граждан</vt:lpstr>
      <vt:lpstr>Предложения для субъектов МСП  и самозанятых граждан</vt:lpstr>
      <vt:lpstr>Предложения для субъектов МСП  и самозанятых граждан</vt:lpstr>
      <vt:lpstr>Предложения для субъектов МСП  и самозанятых граждан</vt:lpstr>
      <vt:lpstr>Предложения для субъектов МСП  и самозанятых граждан</vt:lpstr>
      <vt:lpstr>Предложения для субъектов МСП  и самозанятых граждан</vt:lpstr>
      <vt:lpstr>Предложения для субъектов МСП  и самозанятых граждан</vt:lpstr>
      <vt:lpstr>Предложения для субъектов МСП  и самозанятых граждан</vt:lpstr>
      <vt:lpstr>Предложения для субъектов МСП  и самозанятых граждан</vt:lpstr>
      <vt:lpstr>Контакты: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Предложения для субъектов МСП  и самозанятых граждан</dc:title>
  <dc:creator>Специалист по развитию бизнеса</dc:creator>
  <cp:lastModifiedBy>Специалист по развитию бизнеса</cp:lastModifiedBy>
  <cp:revision>6</cp:revision>
  <dcterms:created xsi:type="dcterms:W3CDTF">2021-07-14T07:24:25Z</dcterms:created>
  <dcterms:modified xsi:type="dcterms:W3CDTF">2021-07-16T08:26:19Z</dcterms:modified>
</cp:coreProperties>
</file>